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9"/>
  </p:notesMasterIdLst>
  <p:sldIdLst>
    <p:sldId id="256" r:id="rId3"/>
    <p:sldId id="272" r:id="rId4"/>
    <p:sldId id="1746" r:id="rId5"/>
    <p:sldId id="1752" r:id="rId6"/>
    <p:sldId id="1753" r:id="rId7"/>
    <p:sldId id="1754" r:id="rId8"/>
    <p:sldId id="1747" r:id="rId9"/>
    <p:sldId id="1714" r:id="rId10"/>
    <p:sldId id="1710" r:id="rId11"/>
    <p:sldId id="1704" r:id="rId12"/>
    <p:sldId id="1726" r:id="rId13"/>
    <p:sldId id="1711" r:id="rId14"/>
    <p:sldId id="1707" r:id="rId15"/>
    <p:sldId id="1725" r:id="rId16"/>
    <p:sldId id="1713" r:id="rId17"/>
    <p:sldId id="1724" r:id="rId18"/>
    <p:sldId id="1723" r:id="rId19"/>
    <p:sldId id="1705" r:id="rId20"/>
    <p:sldId id="1709" r:id="rId21"/>
    <p:sldId id="1706" r:id="rId22"/>
    <p:sldId id="1712" r:id="rId23"/>
    <p:sldId id="1624" r:id="rId24"/>
    <p:sldId id="1716" r:id="rId25"/>
    <p:sldId id="1717" r:id="rId26"/>
    <p:sldId id="1755" r:id="rId27"/>
    <p:sldId id="1718" r:id="rId28"/>
    <p:sldId id="1719" r:id="rId29"/>
    <p:sldId id="1744" r:id="rId30"/>
    <p:sldId id="1727" r:id="rId31"/>
    <p:sldId id="1728" r:id="rId32"/>
    <p:sldId id="1729" r:id="rId33"/>
    <p:sldId id="1733" r:id="rId34"/>
    <p:sldId id="1720" r:id="rId35"/>
    <p:sldId id="1730" r:id="rId36"/>
    <p:sldId id="1731" r:id="rId37"/>
    <p:sldId id="1732" r:id="rId38"/>
    <p:sldId id="1734" r:id="rId39"/>
    <p:sldId id="1735" r:id="rId40"/>
    <p:sldId id="1736" r:id="rId41"/>
    <p:sldId id="1737" r:id="rId42"/>
    <p:sldId id="1738" r:id="rId43"/>
    <p:sldId id="1740" r:id="rId44"/>
    <p:sldId id="1741" r:id="rId45"/>
    <p:sldId id="1742" r:id="rId46"/>
    <p:sldId id="1751" r:id="rId47"/>
    <p:sldId id="1743" r:id="rId4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3B6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74" d="100"/>
          <a:sy n="74" d="100"/>
        </p:scale>
        <p:origin x="42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>
            <a:extLst>
              <a:ext uri="{FF2B5EF4-FFF2-40B4-BE49-F238E27FC236}">
                <a16:creationId xmlns:a16="http://schemas.microsoft.com/office/drawing/2014/main" id="{A94F2945-2BE9-47F4-95C9-5214A1B0A8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1642880"/>
            <a:ext cx="12191998" cy="2624889"/>
          </a:xfrm>
          <a:custGeom>
            <a:avLst/>
            <a:gdLst>
              <a:gd name="T0" fmla="*/ 1761 w 1926"/>
              <a:gd name="T1" fmla="*/ 1038 h 1038"/>
              <a:gd name="T2" fmla="*/ 1761 w 1926"/>
              <a:gd name="T3" fmla="*/ 1038 h 1038"/>
              <a:gd name="T4" fmla="*/ 1761 w 1926"/>
              <a:gd name="T5" fmla="*/ 1038 h 1038"/>
              <a:gd name="T6" fmla="*/ 1761 w 1926"/>
              <a:gd name="T7" fmla="*/ 1038 h 1038"/>
              <a:gd name="T8" fmla="*/ 1926 w 1926"/>
              <a:gd name="T9" fmla="*/ 1029 h 1038"/>
              <a:gd name="T10" fmla="*/ 1761 w 1926"/>
              <a:gd name="T11" fmla="*/ 1038 h 1038"/>
              <a:gd name="T12" fmla="*/ 1926 w 1926"/>
              <a:gd name="T13" fmla="*/ 1029 h 1038"/>
              <a:gd name="T14" fmla="*/ 3 w 1926"/>
              <a:gd name="T15" fmla="*/ 4 h 1038"/>
              <a:gd name="T16" fmla="*/ 4 w 1926"/>
              <a:gd name="T17" fmla="*/ 5 h 1038"/>
              <a:gd name="T18" fmla="*/ 3 w 1926"/>
              <a:gd name="T19" fmla="*/ 4 h 1038"/>
              <a:gd name="T20" fmla="*/ 3 w 1926"/>
              <a:gd name="T21" fmla="*/ 3 h 1038"/>
              <a:gd name="T22" fmla="*/ 3 w 1926"/>
              <a:gd name="T23" fmla="*/ 4 h 1038"/>
              <a:gd name="T24" fmla="*/ 3 w 1926"/>
              <a:gd name="T25" fmla="*/ 3 h 1038"/>
              <a:gd name="T26" fmla="*/ 2 w 1926"/>
              <a:gd name="T27" fmla="*/ 2 h 1038"/>
              <a:gd name="T28" fmla="*/ 2 w 1926"/>
              <a:gd name="T29" fmla="*/ 3 h 1038"/>
              <a:gd name="T30" fmla="*/ 2 w 1926"/>
              <a:gd name="T31" fmla="*/ 2 h 1038"/>
              <a:gd name="T32" fmla="*/ 1 w 1926"/>
              <a:gd name="T33" fmla="*/ 1 h 1038"/>
              <a:gd name="T34" fmla="*/ 2 w 1926"/>
              <a:gd name="T35" fmla="*/ 2 h 1038"/>
              <a:gd name="T36" fmla="*/ 1 w 1926"/>
              <a:gd name="T37" fmla="*/ 1 h 1038"/>
              <a:gd name="T38" fmla="*/ 0 w 1926"/>
              <a:gd name="T39" fmla="*/ 0 h 1038"/>
              <a:gd name="T40" fmla="*/ 1 w 1926"/>
              <a:gd name="T41" fmla="*/ 1 h 1038"/>
              <a:gd name="T42" fmla="*/ 0 w 1926"/>
              <a:gd name="T43" fmla="*/ 0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26" h="1038">
                <a:moveTo>
                  <a:pt x="1761" y="1038"/>
                </a:move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moveTo>
                  <a:pt x="1926" y="1029"/>
                </a:moveTo>
                <a:cubicBezTo>
                  <a:pt x="1871" y="1035"/>
                  <a:pt x="1816" y="1038"/>
                  <a:pt x="1761" y="1038"/>
                </a:cubicBezTo>
                <a:cubicBezTo>
                  <a:pt x="1816" y="1038"/>
                  <a:pt x="1871" y="1035"/>
                  <a:pt x="1926" y="1029"/>
                </a:cubicBezTo>
                <a:moveTo>
                  <a:pt x="3" y="4"/>
                </a:moveTo>
                <a:cubicBezTo>
                  <a:pt x="4" y="4"/>
                  <a:pt x="4" y="4"/>
                  <a:pt x="4" y="5"/>
                </a:cubicBezTo>
                <a:cubicBezTo>
                  <a:pt x="4" y="4"/>
                  <a:pt x="4" y="4"/>
                  <a:pt x="3" y="4"/>
                </a:cubicBezTo>
                <a:moveTo>
                  <a:pt x="3" y="3"/>
                </a:moveTo>
                <a:cubicBezTo>
                  <a:pt x="3" y="3"/>
                  <a:pt x="3" y="4"/>
                  <a:pt x="3" y="4"/>
                </a:cubicBezTo>
                <a:cubicBezTo>
                  <a:pt x="3" y="4"/>
                  <a:pt x="3" y="3"/>
                  <a:pt x="3" y="3"/>
                </a:cubicBezTo>
                <a:moveTo>
                  <a:pt x="2" y="2"/>
                </a:moveTo>
                <a:cubicBezTo>
                  <a:pt x="2" y="2"/>
                  <a:pt x="2" y="3"/>
                  <a:pt x="2" y="3"/>
                </a:cubicBezTo>
                <a:cubicBezTo>
                  <a:pt x="2" y="3"/>
                  <a:pt x="2" y="2"/>
                  <a:pt x="2" y="2"/>
                </a:cubicBezTo>
                <a:moveTo>
                  <a:pt x="1" y="1"/>
                </a:moveTo>
                <a:cubicBezTo>
                  <a:pt x="1" y="1"/>
                  <a:pt x="2" y="2"/>
                  <a:pt x="2" y="2"/>
                </a:cubicBezTo>
                <a:cubicBezTo>
                  <a:pt x="2" y="2"/>
                  <a:pt x="1" y="1"/>
                  <a:pt x="1" y="1"/>
                </a:cubicBezTo>
                <a:moveTo>
                  <a:pt x="0" y="0"/>
                </a:moveTo>
                <a:cubicBezTo>
                  <a:pt x="1" y="0"/>
                  <a:pt x="1" y="0"/>
                  <a:pt x="1" y="1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solidFill>
            <a:srgbClr val="67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6" name="Freeform 39">
            <a:extLst>
              <a:ext uri="{FF2B5EF4-FFF2-40B4-BE49-F238E27FC236}">
                <a16:creationId xmlns:a16="http://schemas.microsoft.com/office/drawing/2014/main" id="{02438D21-ECC1-40C6-AE18-B33B9E9BD298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9459549" cy="6858000"/>
          </a:xfrm>
          <a:custGeom>
            <a:avLst/>
            <a:gdLst>
              <a:gd name="T0" fmla="*/ 1710 w 2728"/>
              <a:gd name="T1" fmla="*/ 0 h 1334"/>
              <a:gd name="T2" fmla="*/ 2728 w 2728"/>
              <a:gd name="T3" fmla="*/ 1334 h 1334"/>
              <a:gd name="T4" fmla="*/ 0 w 2728"/>
              <a:gd name="T5" fmla="*/ 1334 h 1334"/>
              <a:gd name="T6" fmla="*/ 0 w 2728"/>
              <a:gd name="T7" fmla="*/ 0 h 1334"/>
              <a:gd name="T8" fmla="*/ 1710 w 2728"/>
              <a:gd name="T9" fmla="*/ 0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8" h="1334">
                <a:moveTo>
                  <a:pt x="1710" y="0"/>
                </a:moveTo>
                <a:lnTo>
                  <a:pt x="2728" y="1334"/>
                </a:lnTo>
                <a:lnTo>
                  <a:pt x="0" y="1334"/>
                </a:lnTo>
                <a:lnTo>
                  <a:pt x="0" y="0"/>
                </a:lnTo>
                <a:lnTo>
                  <a:pt x="171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3" name="Freeform 44">
            <a:extLst>
              <a:ext uri="{FF2B5EF4-FFF2-40B4-BE49-F238E27FC236}">
                <a16:creationId xmlns:a16="http://schemas.microsoft.com/office/drawing/2014/main" id="{F13C31A7-809C-4FBB-A69F-8159E597483C}"/>
              </a:ext>
            </a:extLst>
          </p:cNvPr>
          <p:cNvSpPr>
            <a:spLocks/>
          </p:cNvSpPr>
          <p:nvPr userDrawn="1"/>
        </p:nvSpPr>
        <p:spPr bwMode="auto">
          <a:xfrm>
            <a:off x="5794322" y="0"/>
            <a:ext cx="3696437" cy="6857997"/>
          </a:xfrm>
          <a:custGeom>
            <a:avLst/>
            <a:gdLst>
              <a:gd name="T0" fmla="*/ 1018 w 1066"/>
              <a:gd name="T1" fmla="*/ 1334 h 1334"/>
              <a:gd name="T2" fmla="*/ 0 w 1066"/>
              <a:gd name="T3" fmla="*/ 0 h 1334"/>
              <a:gd name="T4" fmla="*/ 48 w 1066"/>
              <a:gd name="T5" fmla="*/ 0 h 1334"/>
              <a:gd name="T6" fmla="*/ 1066 w 1066"/>
              <a:gd name="T7" fmla="*/ 1334 h 1334"/>
              <a:gd name="T8" fmla="*/ 1018 w 1066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6" h="1334">
                <a:moveTo>
                  <a:pt x="1018" y="1334"/>
                </a:moveTo>
                <a:lnTo>
                  <a:pt x="0" y="0"/>
                </a:lnTo>
                <a:lnTo>
                  <a:pt x="48" y="0"/>
                </a:lnTo>
                <a:lnTo>
                  <a:pt x="1066" y="1334"/>
                </a:lnTo>
                <a:lnTo>
                  <a:pt x="1018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4" name="Freeform 45">
            <a:extLst>
              <a:ext uri="{FF2B5EF4-FFF2-40B4-BE49-F238E27FC236}">
                <a16:creationId xmlns:a16="http://schemas.microsoft.com/office/drawing/2014/main" id="{FDE9440D-3C70-4FCC-89B1-F054DC56B515}"/>
              </a:ext>
            </a:extLst>
          </p:cNvPr>
          <p:cNvSpPr>
            <a:spLocks/>
          </p:cNvSpPr>
          <p:nvPr userDrawn="1"/>
        </p:nvSpPr>
        <p:spPr bwMode="auto">
          <a:xfrm>
            <a:off x="7379003" y="2889201"/>
            <a:ext cx="4812997" cy="3968796"/>
          </a:xfrm>
          <a:custGeom>
            <a:avLst/>
            <a:gdLst>
              <a:gd name="T0" fmla="*/ 222 w 1388"/>
              <a:gd name="T1" fmla="*/ 772 h 772"/>
              <a:gd name="T2" fmla="*/ 1388 w 1388"/>
              <a:gd name="T3" fmla="*/ 772 h 772"/>
              <a:gd name="T4" fmla="*/ 1388 w 1388"/>
              <a:gd name="T5" fmla="*/ 0 h 772"/>
              <a:gd name="T6" fmla="*/ 0 w 1388"/>
              <a:gd name="T7" fmla="*/ 576 h 772"/>
              <a:gd name="T8" fmla="*/ 222 w 1388"/>
              <a:gd name="T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8" h="772">
                <a:moveTo>
                  <a:pt x="222" y="772"/>
                </a:moveTo>
                <a:lnTo>
                  <a:pt x="1388" y="772"/>
                </a:lnTo>
                <a:lnTo>
                  <a:pt x="1388" y="0"/>
                </a:lnTo>
                <a:lnTo>
                  <a:pt x="0" y="576"/>
                </a:lnTo>
                <a:lnTo>
                  <a:pt x="222" y="7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5" name="Freeform 46">
            <a:extLst>
              <a:ext uri="{FF2B5EF4-FFF2-40B4-BE49-F238E27FC236}">
                <a16:creationId xmlns:a16="http://schemas.microsoft.com/office/drawing/2014/main" id="{47DA5D6F-A5B4-43DF-A8AD-63087DAD1547}"/>
              </a:ext>
            </a:extLst>
          </p:cNvPr>
          <p:cNvSpPr>
            <a:spLocks/>
          </p:cNvSpPr>
          <p:nvPr userDrawn="1"/>
        </p:nvSpPr>
        <p:spPr bwMode="auto">
          <a:xfrm>
            <a:off x="8870061" y="4117884"/>
            <a:ext cx="3321939" cy="2740116"/>
          </a:xfrm>
          <a:custGeom>
            <a:avLst/>
            <a:gdLst>
              <a:gd name="T0" fmla="*/ 154 w 958"/>
              <a:gd name="T1" fmla="*/ 533 h 533"/>
              <a:gd name="T2" fmla="*/ 958 w 958"/>
              <a:gd name="T3" fmla="*/ 533 h 533"/>
              <a:gd name="T4" fmla="*/ 958 w 958"/>
              <a:gd name="T5" fmla="*/ 0 h 533"/>
              <a:gd name="T6" fmla="*/ 0 w 958"/>
              <a:gd name="T7" fmla="*/ 398 h 533"/>
              <a:gd name="T8" fmla="*/ 154 w 958"/>
              <a:gd name="T9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8" h="533">
                <a:moveTo>
                  <a:pt x="154" y="533"/>
                </a:moveTo>
                <a:lnTo>
                  <a:pt x="958" y="533"/>
                </a:lnTo>
                <a:lnTo>
                  <a:pt x="958" y="0"/>
                </a:lnTo>
                <a:lnTo>
                  <a:pt x="0" y="398"/>
                </a:lnTo>
                <a:lnTo>
                  <a:pt x="154" y="533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7E7931A4-2697-40E7-8CCE-1F1B600506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890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996103"/>
            <a:ext cx="5743575" cy="558799"/>
          </a:xfrm>
        </p:spPr>
        <p:txBody>
          <a:bodyPr lIns="90000" rIns="90000" anchor="ctr">
            <a:norm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921933"/>
            <a:ext cx="5743574" cy="1043526"/>
          </a:xfrm>
        </p:spPr>
        <p:txBody>
          <a:bodyPr lIns="90000" rIns="90000" anchor="b">
            <a:normAutofit/>
          </a:bodyPr>
          <a:lstStyle>
            <a:lvl1pPr algn="l"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987592" y="2287798"/>
            <a:ext cx="5532895" cy="804151"/>
          </a:xfrm>
          <a:noFill/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5987592" y="3134949"/>
            <a:ext cx="5532895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B3D143C-B540-47DC-8E8A-C7B9174CDC48}"/>
              </a:ext>
            </a:extLst>
          </p:cNvPr>
          <p:cNvGrpSpPr/>
          <p:nvPr userDrawn="1"/>
        </p:nvGrpSpPr>
        <p:grpSpPr>
          <a:xfrm flipH="1">
            <a:off x="0" y="0"/>
            <a:ext cx="6397678" cy="6858000"/>
            <a:chOff x="5794322" y="0"/>
            <a:chExt cx="6397678" cy="6858000"/>
          </a:xfrm>
        </p:grpSpPr>
        <p:sp>
          <p:nvSpPr>
            <p:cNvPr id="8" name="Freeform 44">
              <a:extLst>
                <a:ext uri="{FF2B5EF4-FFF2-40B4-BE49-F238E27FC236}">
                  <a16:creationId xmlns:a16="http://schemas.microsoft.com/office/drawing/2014/main" id="{DDBA32C9-7B41-4ED9-AA5B-3FDF00EC0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94322" y="0"/>
              <a:ext cx="3696437" cy="6857997"/>
            </a:xfrm>
            <a:custGeom>
              <a:avLst/>
              <a:gdLst>
                <a:gd name="T0" fmla="*/ 1018 w 1066"/>
                <a:gd name="T1" fmla="*/ 1334 h 1334"/>
                <a:gd name="T2" fmla="*/ 0 w 1066"/>
                <a:gd name="T3" fmla="*/ 0 h 1334"/>
                <a:gd name="T4" fmla="*/ 48 w 1066"/>
                <a:gd name="T5" fmla="*/ 0 h 1334"/>
                <a:gd name="T6" fmla="*/ 1066 w 1066"/>
                <a:gd name="T7" fmla="*/ 1334 h 1334"/>
                <a:gd name="T8" fmla="*/ 1018 w 1066"/>
                <a:gd name="T9" fmla="*/ 1334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6" h="1334">
                  <a:moveTo>
                    <a:pt x="1018" y="1334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1066" y="1334"/>
                  </a:lnTo>
                  <a:lnTo>
                    <a:pt x="1018" y="1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CCE6C262-633A-40A9-8346-4D47C8C31E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79003" y="2889201"/>
              <a:ext cx="4812997" cy="3968796"/>
            </a:xfrm>
            <a:custGeom>
              <a:avLst/>
              <a:gdLst>
                <a:gd name="T0" fmla="*/ 222 w 1388"/>
                <a:gd name="T1" fmla="*/ 772 h 772"/>
                <a:gd name="T2" fmla="*/ 1388 w 1388"/>
                <a:gd name="T3" fmla="*/ 772 h 772"/>
                <a:gd name="T4" fmla="*/ 1388 w 1388"/>
                <a:gd name="T5" fmla="*/ 0 h 772"/>
                <a:gd name="T6" fmla="*/ 0 w 1388"/>
                <a:gd name="T7" fmla="*/ 576 h 772"/>
                <a:gd name="T8" fmla="*/ 222 w 1388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8" h="772">
                  <a:moveTo>
                    <a:pt x="222" y="772"/>
                  </a:moveTo>
                  <a:lnTo>
                    <a:pt x="1388" y="772"/>
                  </a:lnTo>
                  <a:lnTo>
                    <a:pt x="1388" y="0"/>
                  </a:lnTo>
                  <a:lnTo>
                    <a:pt x="0" y="576"/>
                  </a:lnTo>
                  <a:lnTo>
                    <a:pt x="222" y="7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EDC73D9-5284-41F8-BE85-D21B0BCB4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0061" y="4117884"/>
              <a:ext cx="3321939" cy="2740116"/>
            </a:xfrm>
            <a:custGeom>
              <a:avLst/>
              <a:gdLst>
                <a:gd name="T0" fmla="*/ 154 w 958"/>
                <a:gd name="T1" fmla="*/ 533 h 533"/>
                <a:gd name="T2" fmla="*/ 958 w 958"/>
                <a:gd name="T3" fmla="*/ 533 h 533"/>
                <a:gd name="T4" fmla="*/ 958 w 958"/>
                <a:gd name="T5" fmla="*/ 0 h 533"/>
                <a:gd name="T6" fmla="*/ 0 w 958"/>
                <a:gd name="T7" fmla="*/ 398 h 533"/>
                <a:gd name="T8" fmla="*/ 154 w 958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8" h="533">
                  <a:moveTo>
                    <a:pt x="154" y="533"/>
                  </a:moveTo>
                  <a:lnTo>
                    <a:pt x="958" y="533"/>
                  </a:lnTo>
                  <a:lnTo>
                    <a:pt x="958" y="0"/>
                  </a:lnTo>
                  <a:lnTo>
                    <a:pt x="0" y="398"/>
                  </a:lnTo>
                  <a:lnTo>
                    <a:pt x="154" y="5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2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/>
            </a:p>
          </p:txBody>
        </p:sp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E07B49C-FC06-4624-AF48-47EEB2A726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261531" y="403453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52629"/>
            <a:ext cx="1388536" cy="206381"/>
          </a:xfrm>
        </p:spPr>
        <p:txBody>
          <a:bodyPr/>
          <a:lstStyle/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5" y="6252629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2DC64A8B-1624-4CC9-B33B-290E6CC4B5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647" y="0"/>
            <a:ext cx="8967352" cy="6858000"/>
          </a:xfrm>
          <a:custGeom>
            <a:avLst/>
            <a:gdLst>
              <a:gd name="connsiteX0" fmla="*/ 0 w 8967352"/>
              <a:gd name="connsiteY0" fmla="*/ 0 h 6858000"/>
              <a:gd name="connsiteX1" fmla="*/ 8960425 w 8967352"/>
              <a:gd name="connsiteY1" fmla="*/ 0 h 6858000"/>
              <a:gd name="connsiteX2" fmla="*/ 8967352 w 8967352"/>
              <a:gd name="connsiteY2" fmla="*/ 6858000 h 6858000"/>
              <a:gd name="connsiteX3" fmla="*/ 4097482 w 89673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7352" h="6858000">
                <a:moveTo>
                  <a:pt x="0" y="0"/>
                </a:moveTo>
                <a:lnTo>
                  <a:pt x="8960425" y="0"/>
                </a:lnTo>
                <a:lnTo>
                  <a:pt x="8967352" y="6858000"/>
                </a:lnTo>
                <a:lnTo>
                  <a:pt x="409748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82388" y="4453666"/>
            <a:ext cx="4482645" cy="97353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082388" y="5517120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082388" y="5832754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4D7489E0-0378-401A-A015-72A24E8997C7}"/>
              </a:ext>
            </a:extLst>
          </p:cNvPr>
          <p:cNvSpPr>
            <a:spLocks/>
          </p:cNvSpPr>
          <p:nvPr userDrawn="1"/>
        </p:nvSpPr>
        <p:spPr bwMode="auto">
          <a:xfrm>
            <a:off x="3037610" y="0"/>
            <a:ext cx="4284519" cy="6858000"/>
          </a:xfrm>
          <a:custGeom>
            <a:avLst/>
            <a:gdLst>
              <a:gd name="T0" fmla="*/ 1181 w 1237"/>
              <a:gd name="T1" fmla="*/ 1334 h 1334"/>
              <a:gd name="T2" fmla="*/ 0 w 1237"/>
              <a:gd name="T3" fmla="*/ 0 h 1334"/>
              <a:gd name="T4" fmla="*/ 54 w 1237"/>
              <a:gd name="T5" fmla="*/ 0 h 1334"/>
              <a:gd name="T6" fmla="*/ 1237 w 1237"/>
              <a:gd name="T7" fmla="*/ 1334 h 1334"/>
              <a:gd name="T8" fmla="*/ 1181 w 1237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7" h="1334">
                <a:moveTo>
                  <a:pt x="1181" y="1334"/>
                </a:moveTo>
                <a:lnTo>
                  <a:pt x="0" y="0"/>
                </a:lnTo>
                <a:lnTo>
                  <a:pt x="54" y="0"/>
                </a:lnTo>
                <a:lnTo>
                  <a:pt x="1237" y="1334"/>
                </a:lnTo>
                <a:lnTo>
                  <a:pt x="1181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19A0EE7F-81DA-4E33-8DDC-5457C52A99CE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4665518" cy="5146072"/>
          </a:xfrm>
          <a:custGeom>
            <a:avLst/>
            <a:gdLst>
              <a:gd name="T0" fmla="*/ 1131 w 1347"/>
              <a:gd name="T1" fmla="*/ 0 h 1001"/>
              <a:gd name="T2" fmla="*/ 0 w 1347"/>
              <a:gd name="T3" fmla="*/ 0 h 1001"/>
              <a:gd name="T4" fmla="*/ 0 w 1347"/>
              <a:gd name="T5" fmla="*/ 1001 h 1001"/>
              <a:gd name="T6" fmla="*/ 1347 w 1347"/>
              <a:gd name="T7" fmla="*/ 256 h 1001"/>
              <a:gd name="T8" fmla="*/ 1131 w 1347"/>
              <a:gd name="T9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1001">
                <a:moveTo>
                  <a:pt x="1131" y="0"/>
                </a:moveTo>
                <a:lnTo>
                  <a:pt x="0" y="0"/>
                </a:lnTo>
                <a:lnTo>
                  <a:pt x="0" y="1001"/>
                </a:lnTo>
                <a:lnTo>
                  <a:pt x="1347" y="256"/>
                </a:lnTo>
                <a:lnTo>
                  <a:pt x="1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BA84066E-4D0D-43B1-B509-349EAFFD64D1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255818" cy="3593511"/>
          </a:xfrm>
          <a:custGeom>
            <a:avLst/>
            <a:gdLst>
              <a:gd name="T0" fmla="*/ 790 w 940"/>
              <a:gd name="T1" fmla="*/ 0 h 699"/>
              <a:gd name="T2" fmla="*/ 0 w 940"/>
              <a:gd name="T3" fmla="*/ 0 h 699"/>
              <a:gd name="T4" fmla="*/ 0 w 940"/>
              <a:gd name="T5" fmla="*/ 699 h 699"/>
              <a:gd name="T6" fmla="*/ 940 w 940"/>
              <a:gd name="T7" fmla="*/ 179 h 699"/>
              <a:gd name="T8" fmla="*/ 790 w 940"/>
              <a:gd name="T9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0" h="699">
                <a:moveTo>
                  <a:pt x="790" y="0"/>
                </a:moveTo>
                <a:lnTo>
                  <a:pt x="0" y="0"/>
                </a:lnTo>
                <a:lnTo>
                  <a:pt x="0" y="699"/>
                </a:lnTo>
                <a:lnTo>
                  <a:pt x="940" y="179"/>
                </a:lnTo>
                <a:lnTo>
                  <a:pt x="790" y="0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35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4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52629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  <a:pPr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5262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5262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0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02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it165.net/database/dbmy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天空, 户外, 建筑物, 照片&#10;&#10;已生成极高可信度的说明">
            <a:extLst>
              <a:ext uri="{FF2B5EF4-FFF2-40B4-BE49-F238E27FC236}">
                <a16:creationId xmlns:a16="http://schemas.microsoft.com/office/drawing/2014/main" id="{4980731B-0EA7-4067-8A1C-28594E3FF9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5" y="1656784"/>
            <a:ext cx="5743574" cy="130867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JINRONG</a:t>
            </a:r>
            <a:r>
              <a:rPr lang="en-US" altLang="zh-CN" baseline="30000" dirty="0">
                <a:solidFill>
                  <a:schemeClr val="accent1"/>
                </a:solidFill>
              </a:rPr>
              <a:t>®</a:t>
            </a:r>
            <a:br>
              <a:rPr lang="en-US" altLang="zh-CN" baseline="30000" dirty="0"/>
            </a:br>
            <a:r>
              <a:rPr lang="en-US" altLang="zh-CN" dirty="0"/>
              <a:t>P2P</a:t>
            </a:r>
            <a:r>
              <a:rPr lang="zh-CN" altLang="en-US" dirty="0"/>
              <a:t>金融项目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C2290-0CB8-4D0D-8EC3-4A28D10B8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5" y="125605"/>
            <a:ext cx="12192000" cy="64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3937DA-B4FA-421F-8502-AF542B71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293098"/>
            <a:ext cx="11400508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EE7451-05E0-4287-8D53-7E3D2769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91" y="11134"/>
            <a:ext cx="10334846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2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CB7AE7-2762-4430-B393-DAEEC7D7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289288"/>
            <a:ext cx="11286198" cy="3139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16EA87-3C22-4506-B69C-FDAFC8CC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1" y="3576145"/>
            <a:ext cx="11293819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8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2CCF4F-575A-456C-88E8-135E0CC1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33" y="2520958"/>
            <a:ext cx="6294665" cy="35588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055B04-9BFF-4F39-9E50-746BB95F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83" y="941487"/>
            <a:ext cx="7887383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4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7A5657-1AD1-4A67-946A-27602A18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6" y="68289"/>
            <a:ext cx="9920177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710520-0791-4022-ABD5-F64A1088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9" y="152116"/>
            <a:ext cx="9516140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66FD5D-0211-4F04-A963-B58B64BA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1" y="11134"/>
            <a:ext cx="10228521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81CDB7-371B-44C5-9F76-48392860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8" y="384546"/>
            <a:ext cx="11347163" cy="60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608C8B-C03B-4A3B-AEE5-859914C1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1" y="110202"/>
            <a:ext cx="11507197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6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166" cy="4083608"/>
            <a:chOff x="757282" y="1700808"/>
            <a:chExt cx="10763166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57282" y="1700808"/>
              <a:ext cx="10763166" cy="4083608"/>
              <a:chOff x="1175743" y="1700808"/>
              <a:chExt cx="10344707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55" y="1746326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r>
                  <a:rPr lang="zh-CN" altLang="zh-CN" dirty="0"/>
                  <a:t>项目是基于： </a:t>
                </a:r>
                <a:endParaRPr lang="en-US" altLang="zh-CN" dirty="0"/>
              </a:p>
              <a:p>
                <a:r>
                  <a:rPr lang="zh-CN" altLang="zh-CN" dirty="0"/>
                  <a:t>该项目我们后端技术使用</a:t>
                </a:r>
                <a:r>
                  <a:rPr lang="en-US" altLang="zh-CN" dirty="0"/>
                  <a:t>Spring Boot</a:t>
                </a:r>
                <a:r>
                  <a:rPr lang="zh-CN" altLang="zh-CN" dirty="0"/>
                  <a:t>、</a:t>
                </a:r>
                <a:r>
                  <a:rPr lang="en-US" altLang="zh-CN" dirty="0" err="1"/>
                  <a:t>Mybatis</a:t>
                </a:r>
                <a:r>
                  <a:rPr lang="zh-CN" altLang="zh-CN" dirty="0"/>
                  <a:t>框架，关系型数据库</a:t>
                </a:r>
                <a:r>
                  <a:rPr lang="zh-CN" altLang="en-US" dirty="0"/>
                  <a:t>使</a:t>
                </a:r>
                <a:r>
                  <a:rPr lang="zh-CN" altLang="zh-CN" dirty="0"/>
                  <a:t>用的</a:t>
                </a:r>
                <a:r>
                  <a:rPr lang="en-US" altLang="zh-CN" dirty="0"/>
                  <a:t>MySQL</a:t>
                </a:r>
                <a:r>
                  <a:rPr lang="zh-CN" altLang="zh-CN" dirty="0"/>
                  <a:t>，整个项目使用</a:t>
                </a:r>
                <a:r>
                  <a:rPr lang="en-US" altLang="zh-CN" dirty="0"/>
                  <a:t>Maven</a:t>
                </a:r>
                <a:r>
                  <a:rPr lang="zh-CN" altLang="zh-CN" dirty="0"/>
                  <a:t>管理，并且使用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Duboo+Zookeeper</a:t>
                </a:r>
                <a:r>
                  <a:rPr lang="zh-CN" altLang="zh-CN" dirty="0"/>
                  <a:t>实现项目的服务治理与注册，使用</a:t>
                </a:r>
                <a:r>
                  <a:rPr lang="en-US" altLang="zh-CN" dirty="0"/>
                  <a:t>Redis</a:t>
                </a:r>
                <a:r>
                  <a:rPr lang="zh-CN" altLang="zh-CN" dirty="0"/>
                  <a:t>对数据进行缓存处理</a:t>
                </a:r>
                <a:r>
                  <a:rPr lang="en-US" altLang="zh-CN" dirty="0"/>
                  <a:t>,</a:t>
                </a:r>
                <a:r>
                  <a:rPr lang="zh-CN" altLang="zh-CN" dirty="0"/>
                  <a:t>用</a:t>
                </a:r>
                <a:r>
                  <a:rPr lang="en-US" altLang="zh-CN" dirty="0"/>
                  <a:t> Postman</a:t>
                </a:r>
                <a:r>
                  <a:rPr lang="zh-CN" altLang="zh-CN" dirty="0"/>
                  <a:t>工具作为开发接口测试。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技术支持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D8E17F2-C7E1-49E2-A1A3-D2F001538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53378"/>
              </p:ext>
            </p:extLst>
          </p:nvPr>
        </p:nvGraphicFramePr>
        <p:xfrm>
          <a:off x="3752976" y="3782608"/>
          <a:ext cx="6492240" cy="1981200"/>
        </p:xfrm>
        <a:graphic>
          <a:graphicData uri="http://schemas.openxmlformats.org/drawingml/2006/table">
            <a:tbl>
              <a:tblPr/>
              <a:tblGrid>
                <a:gridCol w="2164080">
                  <a:extLst>
                    <a:ext uri="{9D8B030D-6E8A-4147-A177-3AD203B41FA5}">
                      <a16:colId xmlns:a16="http://schemas.microsoft.com/office/drawing/2014/main" val="3689566632"/>
                    </a:ext>
                  </a:extLst>
                </a:gridCol>
                <a:gridCol w="1702944">
                  <a:extLst>
                    <a:ext uri="{9D8B030D-6E8A-4147-A177-3AD203B41FA5}">
                      <a16:colId xmlns:a16="http://schemas.microsoft.com/office/drawing/2014/main" val="3481721675"/>
                    </a:ext>
                  </a:extLst>
                </a:gridCol>
                <a:gridCol w="2625216">
                  <a:extLst>
                    <a:ext uri="{9D8B030D-6E8A-4147-A177-3AD203B41FA5}">
                      <a16:colId xmlns:a16="http://schemas.microsoft.com/office/drawing/2014/main" val="3564357195"/>
                    </a:ext>
                  </a:extLst>
                </a:gridCol>
              </a:tblGrid>
              <a:tr h="155718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1" dirty="0">
                          <a:solidFill>
                            <a:srgbClr val="4F4F4F"/>
                          </a:solidFill>
                          <a:effectLst/>
                        </a:rPr>
                        <a:t>工具名称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版本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用途说明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382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IntelliJ IDEA</a:t>
                      </a: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IDE</a:t>
                      </a:r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环境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346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Jdk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1.8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0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</a:rPr>
                        <a:t>mysql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5.5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数据库客户端工具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7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Tomcat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8.0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应用服务器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D457B0-7700-4419-B6F1-E56D375F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55" y="2377349"/>
            <a:ext cx="7529212" cy="21033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E5EB6D-B20C-4C88-8D3E-73F78B54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52" y="23648"/>
            <a:ext cx="7765453" cy="28577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C1C578-6C4D-466A-BC30-7F62D987B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652" y="4480651"/>
            <a:ext cx="7841660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1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436253-D294-49B5-86CD-A1C2A53FB6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2" y="144479"/>
            <a:ext cx="12192000" cy="65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3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B11EB-A3B3-4D51-9730-FCF2B759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网站会员</a:t>
            </a:r>
            <a:r>
              <a:rPr lang="en-US" altLang="zh-CN" dirty="0"/>
              <a:t>,</a:t>
            </a:r>
            <a:r>
              <a:rPr lang="zh-CN" altLang="en-US" dirty="0"/>
              <a:t>员工管理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0BA983-4C36-4896-8CC3-B14991E4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39A36-50B0-498C-B7E1-3CB5233D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2052" name="Picture 4" descr="这里写图片描述">
            <a:extLst>
              <a:ext uri="{FF2B5EF4-FFF2-40B4-BE49-F238E27FC236}">
                <a16:creationId xmlns:a16="http://schemas.microsoft.com/office/drawing/2014/main" id="{731009A6-5F09-4708-BA7A-FF161EC2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261241"/>
            <a:ext cx="8398492" cy="48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43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ACC05-3A15-4A19-9F2A-B8A76C51FF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" y="144479"/>
            <a:ext cx="12192000" cy="65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ADBC87-4AB8-4345-858A-80CE9F24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3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C4ECF7-0CF0-4CC6-8B61-97DCE66B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3302"/>
            <a:ext cx="12192000" cy="23833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7321F9-4763-403E-BF73-28ED755CF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6604"/>
            <a:ext cx="12192000" cy="19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1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A227B-E646-48F0-88AE-5CEB82AD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725" y="-25492"/>
            <a:ext cx="4427604" cy="33493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14C21-CB50-4A1E-8859-AB3D9A02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619" y="3323810"/>
            <a:ext cx="5359466" cy="3430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8B32AE-D34B-4C89-A7B2-753C81DB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48" y="398989"/>
            <a:ext cx="6224938" cy="62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0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F0E99-77CF-455F-802E-7491538B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619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88252D-109C-43E1-A397-BA3A0DEC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5080"/>
            <a:ext cx="12192000" cy="33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7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F1A2CA-55B6-463E-B2C2-E6E1B5CD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668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0ABEC0-9143-4ACB-82EB-82276F6A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4763"/>
            <a:ext cx="12192000" cy="30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0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DD67FD-2C15-4E95-A79C-79D5B933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0" y="586493"/>
            <a:ext cx="5936494" cy="56850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D43E67-8B04-4F82-9102-613EFDC5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88" y="240141"/>
            <a:ext cx="4656223" cy="34978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CECF56-8CB1-45C1-A03A-7DC27BE8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503810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69DA58-902D-46E9-9BAD-C88F5D48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05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9E1A6D-44F7-49C0-AB64-0F8B6233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055"/>
            <a:ext cx="12192000" cy="4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F2D49916-C668-43F4-AD51-C35A352637E4}"/>
              </a:ext>
            </a:extLst>
          </p:cNvPr>
          <p:cNvSpPr txBox="1">
            <a:spLocks/>
          </p:cNvSpPr>
          <p:nvPr/>
        </p:nvSpPr>
        <p:spPr>
          <a:xfrm>
            <a:off x="669925" y="625262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D4C8595C-7922-45CF-BD50-FD0D066872E2}"/>
              </a:ext>
            </a:extLst>
          </p:cNvPr>
          <p:cNvSpPr txBox="1">
            <a:spLocks/>
          </p:cNvSpPr>
          <p:nvPr/>
        </p:nvSpPr>
        <p:spPr>
          <a:xfrm>
            <a:off x="8610599" y="625262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7" name="图片 6" descr="http://www.surongkj.com/uploads/allimg/151123/1-151123100P3555.gif">
            <a:extLst>
              <a:ext uri="{FF2B5EF4-FFF2-40B4-BE49-F238E27FC236}">
                <a16:creationId xmlns:a16="http://schemas.microsoft.com/office/drawing/2014/main" id="{2AB142BF-96B0-4F66-8AEF-52B9FF83DF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210" y="906415"/>
            <a:ext cx="9374021" cy="520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6597D6-9C8B-4160-B09A-76E03BCA8B5A}"/>
              </a:ext>
            </a:extLst>
          </p:cNvPr>
          <p:cNvSpPr txBox="1"/>
          <p:nvPr/>
        </p:nvSpPr>
        <p:spPr>
          <a:xfrm>
            <a:off x="1839311" y="398990"/>
            <a:ext cx="800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系统按功能模块进行划分可分为三大模块：网站前台交易平台，用户个人账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A2C97B-680E-46E7-A031-3E612EDE97E1}"/>
              </a:ext>
            </a:extLst>
          </p:cNvPr>
          <p:cNvSpPr txBox="1"/>
          <p:nvPr/>
        </p:nvSpPr>
        <p:spPr>
          <a:xfrm>
            <a:off x="9669517" y="987972"/>
            <a:ext cx="22912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</a:t>
            </a:r>
            <a:r>
              <a:rPr lang="zh-CN" altLang="zh-CN" sz="1600" dirty="0"/>
              <a:t>区域即为网站前台交易平台，主要包括的操作有网站新闻及服务信息查看，会员注册，借款浏览等。</a:t>
            </a:r>
            <a:endParaRPr lang="en-US" altLang="zh-CN" sz="1600" dirty="0"/>
          </a:p>
          <a:p>
            <a:r>
              <a:rPr lang="en-US" altLang="zh-CN" sz="1600" dirty="0"/>
              <a:t>B</a:t>
            </a:r>
            <a:r>
              <a:rPr lang="zh-CN" altLang="zh-CN" sz="1600" dirty="0"/>
              <a:t>区域即为用户个人账户中心，包括各种会员认证，</a:t>
            </a:r>
            <a:r>
              <a:rPr lang="en-US" altLang="zh-CN" sz="1600" dirty="0"/>
              <a:t>VIP</a:t>
            </a:r>
            <a:r>
              <a:rPr lang="zh-CN" altLang="zh-CN" sz="1600" dirty="0"/>
              <a:t>申请，资料上传，额度申请，借款的发布及查看，投资管理，偿还借款，充值，提现等功能。</a:t>
            </a:r>
            <a:endParaRPr lang="en-US" altLang="zh-CN" sz="1600" dirty="0"/>
          </a:p>
          <a:p>
            <a:r>
              <a:rPr lang="en-US" altLang="zh-CN" sz="1600" dirty="0"/>
              <a:t>C</a:t>
            </a:r>
            <a:r>
              <a:rPr lang="zh-CN" altLang="zh-CN" sz="1600" dirty="0"/>
              <a:t>区域即为业务后台支撑系统，包括贷款管理，资金管理，资金记录，会员管理，报表分析，奖励与费用，系统维护等功能。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55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2AF928-6550-4F04-9F47-4A8A2BC1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257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B5BB33-3AA6-4522-8FF9-AD43DE54F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42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02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78942A-5627-4555-AEC0-398FB251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678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C551FF-2E29-4919-917C-8BEC3FB8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7807"/>
            <a:ext cx="12192000" cy="29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00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E14BB-1D3E-4566-9A7F-1700578F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773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545AFD-DB36-4489-8ECC-A6E8323C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9641"/>
            <a:ext cx="12010161" cy="34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09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77CB9D-D629-4D0E-9192-70916B74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36" y="0"/>
            <a:ext cx="9819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5D4EF6-CA03-41EB-8C7B-CFC128C3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1" y="418839"/>
            <a:ext cx="11499577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E682DD-8871-4EA9-BC01-2C5294E6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714"/>
            <a:ext cx="12192000" cy="57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26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D9B5C0-27AF-4014-85BB-D0903660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649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B1D6ED-11F0-4A04-B255-FC2718F7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0914"/>
            <a:ext cx="5761219" cy="3667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7DBCE-D2D4-465B-AE76-4C2C41D9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73" y="3067289"/>
            <a:ext cx="5616427" cy="39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6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DF841C-1C56-42A7-A8DF-2E43AF7A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627"/>
            <a:ext cx="12192000" cy="56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06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7492FE-6E2D-45D7-BCC3-2BDB0493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70"/>
            <a:ext cx="12192000" cy="59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2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AD4FB8-194F-4F49-B547-A5CBAD65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815"/>
            <a:ext cx="12192000" cy="6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1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911C59-A4D7-472C-8785-56B481E2D824}"/>
              </a:ext>
            </a:extLst>
          </p:cNvPr>
          <p:cNvSpPr txBox="1"/>
          <p:nvPr/>
        </p:nvSpPr>
        <p:spPr>
          <a:xfrm>
            <a:off x="430924" y="409903"/>
            <a:ext cx="1068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网站前台交易平台：可以细分为四个模块，分别是贷款标浏览，贷款标详情，会员注册和网站信息查阅</a:t>
            </a:r>
            <a:endParaRPr lang="zh-CN" altLang="en-US" dirty="0"/>
          </a:p>
        </p:txBody>
      </p:sp>
      <p:pic>
        <p:nvPicPr>
          <p:cNvPr id="5" name="图片 4" descr="http://www.surongkj.com/uploads/allimg/151123/1-151123100R45I.jpg">
            <a:extLst>
              <a:ext uri="{FF2B5EF4-FFF2-40B4-BE49-F238E27FC236}">
                <a16:creationId xmlns:a16="http://schemas.microsoft.com/office/drawing/2014/main" id="{E8C6578D-D4B1-455C-A822-1BEDE07B72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3617" y="1509269"/>
            <a:ext cx="5679858" cy="2412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658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474386-015D-4647-BE26-34F952DF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07109" cy="3657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18CDF1-D505-416C-BD7B-2614F195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014" y="2025953"/>
            <a:ext cx="3648089" cy="44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78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A7B495-4E91-4553-BD76-E3BB048D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928"/>
            <a:ext cx="12192000" cy="56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48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6FE8A9-DDFB-40A5-A1D9-3565298C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531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DA6190-491D-4769-95D5-D6CCA1C8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" y="3594424"/>
            <a:ext cx="12192000" cy="32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3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B687D0-C4FF-4B97-A5B4-52BBC50D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62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BE43A0-70D7-47BD-AAC5-5B8DC197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80" y="2780947"/>
            <a:ext cx="5738357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84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491B71-1C84-4D5F-80F9-38AE4583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227"/>
            <a:ext cx="12192000" cy="56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48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7F869-8039-47B5-A184-0D404194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904009"/>
            <a:ext cx="4587638" cy="322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54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A0227B-175D-4E23-9737-5BFF515D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850"/>
            <a:ext cx="12192000" cy="52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7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315C32-4EBA-4F52-8C44-582FE41E7450}"/>
              </a:ext>
            </a:extLst>
          </p:cNvPr>
          <p:cNvSpPr txBox="1"/>
          <p:nvPr/>
        </p:nvSpPr>
        <p:spPr>
          <a:xfrm>
            <a:off x="487362" y="398990"/>
            <a:ext cx="112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用户个人账户中心：可以细分为五个功能模块，分别为基本设置，资金管理，借款管理，投资管理和好友管理</a:t>
            </a:r>
            <a:endParaRPr lang="zh-CN" altLang="en-US" dirty="0"/>
          </a:p>
        </p:txBody>
      </p:sp>
      <p:pic>
        <p:nvPicPr>
          <p:cNvPr id="5" name="图片 4" descr="http://www.surongkj.com/uploads/allimg/151123/1-151123100T0236.jpg">
            <a:extLst>
              <a:ext uri="{FF2B5EF4-FFF2-40B4-BE49-F238E27FC236}">
                <a16:creationId xmlns:a16="http://schemas.microsoft.com/office/drawing/2014/main" id="{A821B6FC-FCCC-45F3-A084-BF821BC6D8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1557" y="1639614"/>
            <a:ext cx="8008883" cy="3394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5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65E068-4D03-4208-BF5E-CFAC80DF8534}"/>
              </a:ext>
            </a:extLst>
          </p:cNvPr>
          <p:cNvSpPr txBox="1"/>
          <p:nvPr/>
        </p:nvSpPr>
        <p:spPr>
          <a:xfrm>
            <a:off x="2333297" y="284805"/>
            <a:ext cx="71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业务后台支撑系统：可以细分为七个功能模块，分别是贷款管理，资金管理，资金记录，会员管理，报表分析，奖励与费用和系统维护。</a:t>
            </a:r>
            <a:endParaRPr lang="zh-CN" altLang="en-US" dirty="0"/>
          </a:p>
        </p:txBody>
      </p:sp>
      <p:pic>
        <p:nvPicPr>
          <p:cNvPr id="5" name="图片 4" descr="http://www.surongkj.com/uploads/allimg/151123/1-15112310091I05.jpg">
            <a:extLst>
              <a:ext uri="{FF2B5EF4-FFF2-40B4-BE49-F238E27FC236}">
                <a16:creationId xmlns:a16="http://schemas.microsoft.com/office/drawing/2014/main" id="{26ED5E16-1638-4742-A4BE-52676FE43A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8593" y="1376855"/>
            <a:ext cx="8944304" cy="4393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4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29297" y="998483"/>
            <a:ext cx="3678620" cy="4981903"/>
          </a:xfrm>
        </p:spPr>
        <p:txBody>
          <a:bodyPr/>
          <a:lstStyle/>
          <a:p>
            <a:r>
              <a:rPr lang="en-US" altLang="zh-CN" sz="1600" dirty="0"/>
              <a:t>       Nginx</a:t>
            </a:r>
            <a:r>
              <a:rPr lang="zh-CN" altLang="zh-CN" sz="1600" dirty="0"/>
              <a:t>是一个高性能的</a:t>
            </a:r>
            <a:r>
              <a:rPr lang="en-US" altLang="zh-CN" sz="1600" dirty="0"/>
              <a:t> HTTP </a:t>
            </a:r>
            <a:r>
              <a:rPr lang="zh-CN" altLang="zh-CN" sz="1600" dirty="0"/>
              <a:t>和反向代理服务器，具有占有内存少，并发能力强等优点，可在不改变原有网站结构的条件下用提升网站的访问速度，可通过它来实现负载均衡，静态分发。</a:t>
            </a:r>
          </a:p>
          <a:p>
            <a:r>
              <a:rPr lang="en-US" altLang="zh-CN" sz="1600" dirty="0"/>
              <a:t>      MariaDB Galera Cluster </a:t>
            </a:r>
            <a:r>
              <a:rPr lang="zh-CN" altLang="zh-CN" sz="1600" dirty="0"/>
              <a:t>是一套在</a:t>
            </a:r>
            <a:r>
              <a:rPr lang="en-US" altLang="zh-CN" sz="1600" dirty="0" err="1"/>
              <a:t>mysql</a:t>
            </a:r>
            <a:r>
              <a:rPr lang="en-US" altLang="zh-CN" sz="1600" dirty="0"/>
              <a:t> </a:t>
            </a:r>
            <a:r>
              <a:rPr lang="en-US" altLang="zh-CN" sz="1600" dirty="0" err="1"/>
              <a:t>innodb</a:t>
            </a:r>
            <a:r>
              <a:rPr lang="zh-CN" altLang="zh-CN" sz="1600" dirty="0"/>
              <a:t>存储引擎上面实现</a:t>
            </a:r>
            <a:r>
              <a:rPr lang="en-US" altLang="zh-CN" sz="1600" dirty="0"/>
              <a:t>multi-master</a:t>
            </a:r>
            <a:r>
              <a:rPr lang="zh-CN" altLang="zh-CN" sz="1600" dirty="0"/>
              <a:t>及数据实时同步的系统架构，业务层面无需做读写分离工作，数据库读写压力都能按照既定的规则分发到各个节点上去。在数据方面完全兼容</a:t>
            </a:r>
            <a:r>
              <a:rPr lang="en-US" altLang="zh-CN" sz="1600" dirty="0"/>
              <a:t> MariaDB </a:t>
            </a:r>
            <a:r>
              <a:rPr lang="zh-CN" altLang="zh-CN" sz="1600" dirty="0"/>
              <a:t>和</a:t>
            </a:r>
            <a:r>
              <a:rPr lang="en-US" altLang="zh-CN" sz="1600" dirty="0">
                <a:hlinkClick r:id="rId2"/>
              </a:rPr>
              <a:t>MySQL</a:t>
            </a:r>
            <a:r>
              <a:rPr lang="zh-CN" altLang="zh-CN" sz="1600" dirty="0"/>
              <a:t>。</a:t>
            </a:r>
          </a:p>
          <a:p>
            <a:r>
              <a:rPr lang="en-US" altLang="zh-CN" sz="1600" dirty="0"/>
              <a:t>         </a:t>
            </a:r>
            <a:r>
              <a:rPr lang="zh-CN" altLang="zh-CN" sz="1600" dirty="0"/>
              <a:t>采用</a:t>
            </a:r>
            <a:r>
              <a:rPr lang="en-US" altLang="zh-CN" sz="1600" dirty="0" err="1"/>
              <a:t>Nginx+Tomcat</a:t>
            </a:r>
            <a:r>
              <a:rPr lang="zh-CN" altLang="zh-CN" sz="1600" dirty="0"/>
              <a:t>作为</a:t>
            </a:r>
            <a:r>
              <a:rPr lang="en-US" altLang="zh-CN" sz="1600" dirty="0"/>
              <a:t>WEB</a:t>
            </a:r>
            <a:r>
              <a:rPr lang="zh-CN" altLang="zh-CN" sz="1600" dirty="0"/>
              <a:t>服务器集群设置</a:t>
            </a:r>
            <a:r>
              <a:rPr lang="en-US" altLang="zh-CN" sz="1600" dirty="0"/>
              <a:t>,</a:t>
            </a:r>
            <a:r>
              <a:rPr lang="zh-CN" altLang="zh-CN" sz="1600" dirty="0"/>
              <a:t>采用使用</a:t>
            </a:r>
            <a:r>
              <a:rPr lang="en-US" altLang="zh-CN" sz="1600" dirty="0"/>
              <a:t>Memcached</a:t>
            </a:r>
            <a:r>
              <a:rPr lang="zh-CN" altLang="zh-CN" sz="1600" dirty="0"/>
              <a:t>实现</a:t>
            </a:r>
            <a:r>
              <a:rPr lang="en-US" altLang="zh-CN" sz="1600" dirty="0"/>
              <a:t>Session</a:t>
            </a:r>
            <a:r>
              <a:rPr lang="zh-CN" altLang="zh-CN" sz="1600" dirty="0"/>
              <a:t>共享大大提供了用户的并发量，提升了系统的性能。数据库采用</a:t>
            </a:r>
            <a:r>
              <a:rPr lang="en-US" altLang="zh-CN" sz="1600" dirty="0"/>
              <a:t>MariaDB Galera Cluster</a:t>
            </a:r>
            <a:r>
              <a:rPr lang="zh-CN" altLang="zh-CN" sz="1600" dirty="0"/>
              <a:t>方案，实现集群配置提高系统性能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BF86C7-ABFE-4CDF-8781-F8D2E6E5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57" y="-1"/>
            <a:ext cx="8234018" cy="64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1004" y="4340771"/>
            <a:ext cx="11175234" cy="2118239"/>
          </a:xfrm>
        </p:spPr>
        <p:txBody>
          <a:bodyPr/>
          <a:lstStyle/>
          <a:p>
            <a:r>
              <a:rPr lang="en-US" altLang="zh-CN" sz="1800" dirty="0"/>
              <a:t>  </a:t>
            </a:r>
            <a:r>
              <a:rPr lang="zh-CN" altLang="zh-CN" sz="1800" dirty="0"/>
              <a:t>系统身份识别通过两种方式实现，一种是通过用户登录实现，另一种是通过门户系统登录，点击系统链接直接实现单点登录进入系统中。在系统中将用户信息保存在</a:t>
            </a:r>
            <a:r>
              <a:rPr lang="en-US" altLang="zh-CN" sz="1800" dirty="0"/>
              <a:t>session</a:t>
            </a:r>
            <a:r>
              <a:rPr lang="zh-CN" altLang="zh-CN" sz="1800" dirty="0"/>
              <a:t>中，每个页面先通过</a:t>
            </a:r>
            <a:r>
              <a:rPr lang="en-US" altLang="zh-CN" sz="1800" dirty="0"/>
              <a:t>filter</a:t>
            </a:r>
            <a:r>
              <a:rPr lang="zh-CN" altLang="zh-CN" sz="1800" dirty="0"/>
              <a:t>拦截器判断用户身份。用户登录时的密码输入采用</a:t>
            </a:r>
            <a:r>
              <a:rPr lang="en-US" altLang="zh-CN" sz="1800" dirty="0"/>
              <a:t>MD5</a:t>
            </a:r>
            <a:r>
              <a:rPr lang="zh-CN" altLang="zh-CN" sz="1800" dirty="0"/>
              <a:t>进行加密处理，和用户已加密的密码进行匹配判断用户身份。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4884AE-295B-4CA6-B475-EAD9C408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464563"/>
            <a:ext cx="10418734" cy="37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6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74A8E1-6D72-46CE-9C3E-D72DE768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E36E8-F2CC-459A-B078-86B7E71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5345D0-BA1D-4DE0-A8DE-C0A57515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5" y="941847"/>
            <a:ext cx="6196295" cy="5517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3BA613-1339-40EA-97B0-4A73E7DEE19D}"/>
              </a:ext>
            </a:extLst>
          </p:cNvPr>
          <p:cNvSpPr txBox="1"/>
          <p:nvPr/>
        </p:nvSpPr>
        <p:spPr>
          <a:xfrm>
            <a:off x="6843998" y="0"/>
            <a:ext cx="50291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 </a:t>
            </a:r>
            <a:r>
              <a:rPr lang="zh-CN" altLang="zh-CN" sz="1600" dirty="0"/>
              <a:t>　　用户注册并通过短信验证码验证成功后成为本系统的会员，有相应的会员中心。会员登录中心后首先需要填写基本资料，有个人资料，联系资料，单位资料，财务资料，房产资料，联保资料等。成功填写完资料后需要经过一系列的认证，包括邮箱认证，手机认证，实名认证，现场认证，视频认证，资料认证等。待管理员审核成功后可以申请</a:t>
            </a:r>
            <a:r>
              <a:rPr lang="en-US" altLang="zh-CN" sz="1600" dirty="0"/>
              <a:t>VIP</a:t>
            </a:r>
            <a:r>
              <a:rPr lang="zh-CN" altLang="zh-CN" sz="1600" dirty="0"/>
              <a:t>会员，管理员审核成功后用户即可进行正常贷款。</a:t>
            </a:r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zh-CN" altLang="zh-CN" sz="1600" dirty="0"/>
              <a:t>　　会员首先选择自己需要发起的标种，分别有抵押标，信用标，秒还标，净值标。</a:t>
            </a:r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zh-CN" altLang="zh-CN" sz="1600" dirty="0"/>
              <a:t>　　选择标种后填写相应的贷款信息，核查无误后贷款提交，管理员进行发标审核，审核通过后，就进行资金的募集，在规定时间内成功募集到资金，则自动提交管理员进行满标复审，复审通过后则进入还款阶段，按照提交贷款所选择的还款方式进行还款，若出现逾期，则按相应的规则进行处罚。若未成功募集满资金，则本次借款自动流标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0F6AA5-91DA-475D-83EB-1CBD6138C24A}"/>
              </a:ext>
            </a:extLst>
          </p:cNvPr>
          <p:cNvSpPr txBox="1"/>
          <p:nvPr/>
        </p:nvSpPr>
        <p:spPr>
          <a:xfrm>
            <a:off x="187036" y="28055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借款人和投资人</a:t>
            </a:r>
            <a:r>
              <a:rPr lang="zh-CN" altLang="zh-CN" b="1" dirty="0"/>
              <a:t>流程</a:t>
            </a:r>
            <a:endParaRPr lang="zh-C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3E5BE3-0586-42A5-B211-3A0367E48410}"/>
              </a:ext>
            </a:extLst>
          </p:cNvPr>
          <p:cNvSpPr txBox="1"/>
          <p:nvPr/>
        </p:nvSpPr>
        <p:spPr>
          <a:xfrm>
            <a:off x="6675338" y="4801314"/>
            <a:ext cx="4845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用户充值</a:t>
            </a:r>
            <a:endParaRPr lang="en-US" altLang="zh-CN" sz="1600" b="1" dirty="0"/>
          </a:p>
          <a:p>
            <a:r>
              <a:rPr lang="en-US" altLang="zh-CN" sz="1600" dirty="0"/>
              <a:t>     </a:t>
            </a:r>
            <a:r>
              <a:rPr lang="zh-CN" altLang="zh-CN" sz="1600" dirty="0"/>
              <a:t>用户注册并通过短信验证码验证成功后成为本系统的会员，进行身份验证，验证审核通过后进行账户的充值，充值成功后对正在筹资的标进行投资，满标通过后即投标成功，收取相应的本金和利息，之后可以选择继续投资其他标或进行提现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23444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82dc20aa-3554-4bdf-b9da-42c0e1a802a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heme/theme1.xml><?xml version="1.0" encoding="utf-8"?>
<a:theme xmlns:a="http://schemas.openxmlformats.org/drawingml/2006/main" name="主题5">
  <a:themeElements>
    <a:clrScheme name="自定义 19">
      <a:dk1>
        <a:sysClr val="windowText" lastClr="000000"/>
      </a:dk1>
      <a:lt1>
        <a:sysClr val="window" lastClr="FFFFFF"/>
      </a:lt1>
      <a:dk2>
        <a:srgbClr val="34485E"/>
      </a:dk2>
      <a:lt2>
        <a:srgbClr val="DCE4EC"/>
      </a:lt2>
      <a:accent1>
        <a:srgbClr val="FFAE0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824</TotalTime>
  <Words>870</Words>
  <Application>Microsoft Office PowerPoint</Application>
  <PresentationFormat>宽屏</PresentationFormat>
  <Paragraphs>127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微软雅黑</vt:lpstr>
      <vt:lpstr>Arial</vt:lpstr>
      <vt:lpstr>Calibri</vt:lpstr>
      <vt:lpstr>Segoe UI Light</vt:lpstr>
      <vt:lpstr>主题5</vt:lpstr>
      <vt:lpstr>OfficePLUS</vt:lpstr>
      <vt:lpstr>JINRONG® P2P金融项目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网站会员,员工管理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白 树浩</cp:lastModifiedBy>
  <cp:revision>62</cp:revision>
  <cp:lastPrinted>2017-09-04T16:00:00Z</cp:lastPrinted>
  <dcterms:created xsi:type="dcterms:W3CDTF">2017-09-04T16:00:00Z</dcterms:created>
  <dcterms:modified xsi:type="dcterms:W3CDTF">2019-05-05T03:05:37Z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255ede60-8057-41a2-a048-d56c5e7bc10c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2019-01-03T07:39:40.4156763Z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